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644" r:id="rId6"/>
    <p:sldId id="655" r:id="rId7"/>
    <p:sldId id="635" r:id="rId8"/>
    <p:sldId id="6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yes, Bill" initials="NB" lastIdx="2" clrIdx="0">
    <p:extLst>
      <p:ext uri="{19B8F6BF-5375-455C-9EA6-DF929625EA0E}">
        <p15:presenceInfo xmlns:p15="http://schemas.microsoft.com/office/powerpoint/2012/main" userId="Noyes, Bi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17127-1814-D349-B35A-9B1386903F54}" v="1" dt="2021-07-07T20:06:20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A8B2D-76D1-418E-80EF-5235AAF6B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" y="1757679"/>
            <a:ext cx="5628640" cy="2651761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5F3AA-7B2B-44FA-A8CF-ADC079B4B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" y="4511039"/>
            <a:ext cx="5628640" cy="82232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569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84A38-5025-491B-9DE0-6DD9B9D0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9E176-2686-4B2F-A214-40A73C692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D6F36-351D-416E-93B9-74C52F674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46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E9679-AB51-4D13-9E68-D32F92F7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FE9AB-9967-4DB9-AD90-07F0772D0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394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45424-9BFF-4999-9522-7B33DEB6A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2AA57-F958-47E1-AB56-4EC82979E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90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3C5F4-275A-4ED5-AE81-7DA8F08BA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8831F-A51A-4493-8E7D-196BD5667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277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5601D-924D-4C52-816A-4ADDD26A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05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72D7F-1AA9-4DC9-8CB9-310FD2CE3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6337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08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8C50-BC62-49F9-8ADC-7DD2C7B3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8A42A-0CD5-419E-86A2-7895C5F58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14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4C629-892F-407C-81BF-C61E9DB6E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14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010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812D-4959-4BC8-A67C-D40C4C122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E0119-57F8-4FCC-AC3C-D9C32EFB3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B7F11-FDD0-4FD5-9BFB-40532027F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AE527-7562-4505-A7CD-18B330341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AEC8A0-4797-4AAD-9D61-9E3D1EDF8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50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5412-20EE-49BD-B76A-C365C38B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680" y="2468245"/>
            <a:ext cx="374396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2E371B-057B-4246-AC46-C3601994B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628" y="625950"/>
            <a:ext cx="6536372" cy="5622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214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5412-20EE-49BD-B76A-C365C38B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2864485"/>
            <a:ext cx="374396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2E371B-057B-4246-AC46-C3601994B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628" y="625950"/>
            <a:ext cx="6536372" cy="5622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130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58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B37E-47B6-479C-859D-15F5DC606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AF372-89DA-4A28-808B-AC627C7D5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ED55B-CE0D-4C2E-8E1F-04DDCF1BD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86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B0455E-471F-496E-8902-D1251392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7DA70-362C-405F-B765-EACC47C35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7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830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hea.mccarthy@NHIA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7E09D-2F7D-425B-AB3D-318875FC2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" y="1757679"/>
            <a:ext cx="5365507" cy="2892858"/>
          </a:xfrm>
        </p:spPr>
        <p:txBody>
          <a:bodyPr>
            <a:normAutofit/>
          </a:bodyPr>
          <a:lstStyle/>
          <a:p>
            <a:r>
              <a:rPr lang="en-US" sz="3600" dirty="0"/>
              <a:t>Meeting Tips: NHIA Advocacy Olympics and Podium Challenge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D4E00E-346B-634D-BB0C-11806190CA9E}"/>
              </a:ext>
            </a:extLst>
          </p:cNvPr>
          <p:cNvSpPr txBox="1"/>
          <p:nvPr/>
        </p:nvSpPr>
        <p:spPr>
          <a:xfrm>
            <a:off x="1849821" y="56545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3BA0-4A17-4155-AB97-CA286848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Requesting a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A6EA7-857C-4A1B-ABFF-7B594E5E5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Provide your zip code through NHIA portal.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Contact information (email addresses) will be provided for the staff of your local member of Congress and senators.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template email will be provided to submit meeting requests.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or two follow-up emails may be needed to secure your meeting.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Contact NHIA if the staff is unresponsive after three emails (</a:t>
            </a:r>
            <a:r>
              <a:rPr lang="en-US" dirty="0">
                <a:hlinkClick r:id="rId2"/>
              </a:rPr>
              <a:t>shea.mccarthy@NHIA.org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600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E51F-DD21-48D4-A618-C3C160C6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Meeting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FEB51-890A-4D4F-ADA0-DB9D06EAD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25315"/>
          </a:xfrm>
        </p:spPr>
        <p:txBody>
          <a:bodyPr>
            <a:normAutofit lnSpcReduction="10000"/>
          </a:bodyPr>
          <a:lstStyle/>
          <a:p>
            <a:r>
              <a:rPr lang="en-US"/>
              <a:t>Congressional staffers are young, inexperienced, and extremely influential. </a:t>
            </a:r>
          </a:p>
          <a:p>
            <a:pPr lvl="1"/>
            <a:r>
              <a:rPr lang="en-US"/>
              <a:t>Don’t assume any background knowledge on home infusion. </a:t>
            </a:r>
          </a:p>
          <a:p>
            <a:r>
              <a:rPr lang="en-US"/>
              <a:t>All politics is local – </a:t>
            </a:r>
            <a:r>
              <a:rPr lang="en-US" i="1"/>
              <a:t>you</a:t>
            </a:r>
            <a:r>
              <a:rPr lang="en-US"/>
              <a:t> are a constituent. </a:t>
            </a:r>
          </a:p>
          <a:p>
            <a:pPr lvl="1"/>
            <a:r>
              <a:rPr lang="en-US"/>
              <a:t>How many patients do you treat every year?</a:t>
            </a:r>
          </a:p>
          <a:p>
            <a:pPr lvl="1"/>
            <a:r>
              <a:rPr lang="en-US"/>
              <a:t>What towns or cities do you serve?</a:t>
            </a:r>
          </a:p>
          <a:p>
            <a:pPr lvl="1"/>
            <a:r>
              <a:rPr lang="en-US"/>
              <a:t>Do you reach underserved communities? </a:t>
            </a:r>
          </a:p>
          <a:p>
            <a:r>
              <a:rPr lang="en-US"/>
              <a:t>Tell your story up front.</a:t>
            </a:r>
          </a:p>
          <a:p>
            <a:pPr lvl="1"/>
            <a:r>
              <a:rPr lang="en-US"/>
              <a:t>Explain the services you provide.</a:t>
            </a:r>
          </a:p>
          <a:p>
            <a:pPr lvl="1"/>
            <a:r>
              <a:rPr lang="en-US"/>
              <a:t>Compare commercial payer experience vs. Medicare.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7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D6A46-831F-4012-8833-DFC497C9F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255"/>
            <a:ext cx="10515600" cy="1325563"/>
          </a:xfrm>
        </p:spPr>
        <p:txBody>
          <a:bodyPr/>
          <a:lstStyle/>
          <a:p>
            <a:r>
              <a:rPr lang="en-US" dirty="0"/>
              <a:t>Key Talking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E21B6-F190-4DC9-90F8-A4856E33C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818"/>
            <a:ext cx="10515600" cy="46847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Commercial sector success</a:t>
            </a:r>
          </a:p>
          <a:p>
            <a:pPr lvl="1"/>
            <a:r>
              <a:rPr lang="en-US" dirty="0"/>
              <a:t>Private payers are increasingly relying on home infusion</a:t>
            </a:r>
          </a:p>
          <a:p>
            <a:r>
              <a:rPr lang="en-US" dirty="0"/>
              <a:t>Patient preference and convenience</a:t>
            </a:r>
          </a:p>
          <a:p>
            <a:pPr lvl="1"/>
            <a:r>
              <a:rPr lang="en-US" dirty="0"/>
              <a:t>The vast majority of patients prefer home infusion</a:t>
            </a:r>
          </a:p>
          <a:p>
            <a:r>
              <a:rPr lang="en-US" dirty="0"/>
              <a:t>Cost-effectiveness</a:t>
            </a:r>
          </a:p>
          <a:p>
            <a:pPr lvl="1"/>
            <a:r>
              <a:rPr lang="en-US" dirty="0"/>
              <a:t>Budget experts conclude home infusion creates savings for Medicare</a:t>
            </a:r>
          </a:p>
          <a:p>
            <a:r>
              <a:rPr lang="en-US" dirty="0"/>
              <a:t>Clarifies congressional intent</a:t>
            </a:r>
          </a:p>
          <a:p>
            <a:pPr lvl="1"/>
            <a:r>
              <a:rPr lang="en-US" dirty="0"/>
              <a:t>The technical corrections in the bill would restore the original intent of Congress</a:t>
            </a:r>
          </a:p>
          <a:p>
            <a:r>
              <a:rPr lang="en-US" dirty="0"/>
              <a:t>Impact on patient access</a:t>
            </a:r>
          </a:p>
          <a:p>
            <a:pPr lvl="1"/>
            <a:r>
              <a:rPr lang="en-US" dirty="0"/>
              <a:t>Patient access is lagging when the need is more apparent than ever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7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D17E8-9914-4574-8AC5-ACB60C18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4AFA8-4E9C-4D47-85F8-D775BC512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same day of the meeting, send a follow-up thank you email to the staffer to express appreciation for their time and reiterate any commitments made during the meeting.</a:t>
            </a:r>
          </a:p>
          <a:p>
            <a:pPr lvl="1"/>
            <a:r>
              <a:rPr lang="en-US"/>
              <a:t>E.g. “We appreciate you checking with the Congressman to discuss his interest in supporting the bill to promote home infusion in Medicare.”</a:t>
            </a:r>
          </a:p>
          <a:p>
            <a:r>
              <a:rPr lang="en-US"/>
              <a:t>Send a second follow-up email one to two weeks after the meeting to check if the staff member has followed up internally.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0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34803A06D28F448326F5BD21797BA7" ma:contentTypeVersion="10" ma:contentTypeDescription="Create a new document." ma:contentTypeScope="" ma:versionID="87cd140f2fdb99082591c3e2fb824aeb">
  <xsd:schema xmlns:xsd="http://www.w3.org/2001/XMLSchema" xmlns:xs="http://www.w3.org/2001/XMLSchema" xmlns:p="http://schemas.microsoft.com/office/2006/metadata/properties" xmlns:ns2="d6ce25a6-ef71-4eda-a648-313b8b733e23" targetNamespace="http://schemas.microsoft.com/office/2006/metadata/properties" ma:root="true" ma:fieldsID="07fe12f7aa1922371a425955004c8084" ns2:_="">
    <xsd:import namespace="d6ce25a6-ef71-4eda-a648-313b8b733e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e25a6-ef71-4eda-a648-313b8b733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AAB2F6-87FD-4C59-8AB8-64745D1B7BD3}"/>
</file>

<file path=customXml/itemProps2.xml><?xml version="1.0" encoding="utf-8"?>
<ds:datastoreItem xmlns:ds="http://schemas.openxmlformats.org/officeDocument/2006/customXml" ds:itemID="{4E65AC51-0BBE-4DA0-9E69-8698D776A5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917EA-8049-4F00-84F3-1B9A9BF7165C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c0fdf5e8-01b1-44a5-bcec-5da022381f8b"/>
    <ds:schemaRef ds:uri="http://purl.org/dc/terms/"/>
    <ds:schemaRef ds:uri="http://purl.org/dc/elements/1.1/"/>
    <ds:schemaRef ds:uri="http://schemas.microsoft.com/office/infopath/2007/PartnerControls"/>
    <ds:schemaRef ds:uri="3e730253-d6d1-421d-925d-4b00e5bb31a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310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Meeting Tips: NHIA Advocacy Olympics and Podium Challenge</vt:lpstr>
      <vt:lpstr>Requesting a Meeting</vt:lpstr>
      <vt:lpstr>Meeting Tips</vt:lpstr>
      <vt:lpstr>Key Talking Points</vt:lpstr>
      <vt:lpstr>Following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Policy Update and NHIA’s Efforts to Promote Equitable Access for Home Infusion Services</dc:title>
  <dc:creator>Noyes, Bill</dc:creator>
  <cp:lastModifiedBy>Jennifer Charron</cp:lastModifiedBy>
  <cp:revision>5</cp:revision>
  <dcterms:created xsi:type="dcterms:W3CDTF">2021-02-19T22:49:59Z</dcterms:created>
  <dcterms:modified xsi:type="dcterms:W3CDTF">2021-07-07T20:06:25Z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0x010100AD34803A06D28F448326F5BD21797BA7</vt:lpwstr>
  </property>
</Properties>
</file>